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Roboto" panose="020000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305" autoAdjust="0"/>
  </p:normalViewPr>
  <p:slideViewPr>
    <p:cSldViewPr snapToGrid="0">
      <p:cViewPr varScale="1">
        <p:scale>
          <a:sx n="102" d="100"/>
          <a:sy n="102" d="100"/>
        </p:scale>
        <p:origin x="188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d8a3913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d8a3913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Hôm nay nhóm xin trình bày đề tài </a:t>
            </a:r>
            <a:r>
              <a:rPr lang="vi-VN" b="1" dirty="0"/>
              <a:t>“Hệ thống tra cứu ảnh khuôn mặt thời gian thực trên QNX.”</a:t>
            </a:r>
            <a:endParaRPr lang="vi-VN" dirty="0"/>
          </a:p>
          <a:p>
            <a:r>
              <a:rPr lang="vi-VN" dirty="0"/>
              <a:t>Đề tài tập trung xây dựng một hệ thống tra cứu ảnh khuôn mặt gọn nhẹ, hoạt động trong môi trường thời gian thực và không sử dụng các phương pháp học sâu.</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d8a3913ea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0d8a3913ea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d8a3913e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d8a3913e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5fe14d3b4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5fe14d3b4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Hiện nay, dữ liệu hình ảnh khuôn mặt ngày càng gia tăng nhanh chóng do sự phổ biến của các thiết bị camera và hệ thống giám sát.</a:t>
            </a:r>
            <a:br>
              <a:rPr lang="vi-VN" dirty="0"/>
            </a:br>
            <a:r>
              <a:rPr lang="vi-VN" dirty="0"/>
              <a:t>Truy vấn ảnh khuôn mặt đóng vai trò quan trọng trong nhiều ứng dụng như an ninh – giám sát, xác thực danh tính và quản lý dữ liệu ảnh.</a:t>
            </a:r>
          </a:p>
          <a:p>
            <a:r>
              <a:rPr lang="vi-VN" dirty="0"/>
              <a:t>Tuy nhiên, các hệ thống hiện nay thường gặp các thách thức như tập dữ liệu lớn, yêu cầu tốc độ xử lý nhanh và hạn chế về tài nguyên phần cứng, đặc biệt trong các hệ thống nhúng và thời gian thực như QNX.</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d8a3913e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d8a3913e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Đề tài hướng đến ba mục tiêu chính.</a:t>
            </a:r>
          </a:p>
          <a:p>
            <a:r>
              <a:rPr lang="vi-VN" dirty="0"/>
              <a:t>Thứ nhất, xây dựng một hệ thống tra cứu ảnh khuôn mặt thời gian thực phù hợp với môi trường QNX.</a:t>
            </a:r>
            <a:br>
              <a:rPr lang="vi-VN" dirty="0"/>
            </a:br>
            <a:r>
              <a:rPr lang="vi-VN" dirty="0"/>
              <a:t>Thứ hai, thiết kế pipeline xử lý ảnh gọn nhẹ dựa trên phương pháp Wavelet Hash nhằm đảm bảo tốc độ truy vấn nhanh và tiết kiệm tài nguyên.</a:t>
            </a:r>
            <a:br>
              <a:rPr lang="vi-VN" dirty="0"/>
            </a:br>
            <a:r>
              <a:rPr lang="vi-VN" dirty="0"/>
              <a:t>Thứ ba, đánh giá và so sánh hiệu quả của Wavelet Hash với các phương pháp hashing truyền thống khác.</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Hệ thống được xây dựng theo một pipeline đơn giản gồm bốn bước.</a:t>
            </a:r>
          </a:p>
          <a:p>
            <a:r>
              <a:rPr lang="vi-VN" dirty="0"/>
              <a:t>Đầu tiên, ảnh khuôn mặt được tiền xử lý bằng cách chuẩn hóa kích thước và chuyển sang ảnh xám.</a:t>
            </a:r>
            <a:br>
              <a:rPr lang="vi-VN" dirty="0"/>
            </a:br>
            <a:r>
              <a:rPr lang="vi-VN" dirty="0"/>
              <a:t>Tiếp theo, ảnh được áp dụng biến đổi Wavelet rời rạc và giữ lại thành phần LL, chứa thông tin tổng thể và ổn định của khuôn mặt.</a:t>
            </a:r>
          </a:p>
          <a:p>
            <a:r>
              <a:rPr lang="vi-VN" dirty="0"/>
              <a:t>Sau đó, các giá trị LL được ngưỡng hóa để sinh ra chuỗi mã nhị phân, đại diện cho đặc trưng của ảnh.</a:t>
            </a:r>
            <a:br>
              <a:rPr lang="vi-VN" dirty="0"/>
            </a:br>
            <a:r>
              <a:rPr lang="vi-VN" dirty="0"/>
              <a:t>Cuối cùng, hệ thống sử dụng khoảng cách Hamming để so khớp ảnh truy vấn với cơ sở dữ liệu và trả về các ảnh giống nhất theo thứ tự Top-N.</a:t>
            </a:r>
          </a:p>
          <a:p>
            <a:r>
              <a:rPr lang="vi-VN" dirty="0"/>
              <a:t>Phương pháp này không cần huấn luyện mô hình và phù hợp với hệ thống tài nguyên hạn chế.</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b393f0b8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b393f0b8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b393f0b8e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b393f0b8e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0d8a3913ea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0d8a3913ea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Hệ thống được kỳ vọng đạt thời gian truy vấn ở mức vài mili-giây cho mỗi ảnh, đáp ứng yêu cầu thời gian thực.</a:t>
            </a:r>
            <a:br>
              <a:rPr lang="vi-VN" dirty="0"/>
            </a:br>
            <a:r>
              <a:rPr lang="vi-VN" dirty="0"/>
              <a:t>Wavelet Hash được kỳ vọng cho độ chính xác cao hơn so với aHash, dHash và pHash, đồng thời vẫn đảm bảo tính gọn nhẹ.</a:t>
            </a:r>
          </a:p>
          <a:p>
            <a:r>
              <a:rPr lang="vi-VN" dirty="0"/>
              <a:t>Kết quả cho thấy phương pháp đề xuất có khả năng cân bằng tốt giữa hiệu năng và độ chính xác.</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b393f0b8e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b393f0b8e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Đề tài đã đề xuất một hướng tiếp cận hiệu quả cho bài toán tra cứu ảnh khuôn mặt trong môi trường thời gian thực.</a:t>
            </a:r>
            <a:br>
              <a:rPr lang="vi-VN" dirty="0"/>
            </a:br>
            <a:r>
              <a:rPr lang="vi-VN" dirty="0"/>
              <a:t>Wavelet Hash là giải pháp phù hợp cho các hệ thống nhúng nhờ tốc độ nhanh, cấu trúc đơn giản và dễ triển khai.</a:t>
            </a:r>
          </a:p>
          <a:p>
            <a:r>
              <a:rPr lang="vi-VN" dirty="0"/>
              <a:t>Trong tương lai, hệ thống có thể được mở rộng bằng cách kết hợp với các phương pháp học sâu để nâng cao độ chính xác.</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R01"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8" name="Google Shape;58;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 R01"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 R01" type="tx">
  <p:cSld name="TITLE_AND_BODY">
    <p:spTree>
      <p:nvGrpSpPr>
        <p:cNvPr id="1" name="Shape 16"/>
        <p:cNvGrpSpPr/>
        <p:nvPr/>
      </p:nvGrpSpPr>
      <p:grpSpPr>
        <a:xfrm>
          <a:off x="0" y="0"/>
          <a:ext cx="0" cy="0"/>
          <a:chOff x="0" y="0"/>
          <a:chExt cx="0" cy="0"/>
        </a:xfrm>
      </p:grpSpPr>
      <p:sp>
        <p:nvSpPr>
          <p:cNvPr id="17" name="Google Shape;17;p4"/>
          <p:cNvSpPr/>
          <p:nvPr/>
        </p:nvSpPr>
        <p:spPr>
          <a:xfrm rot="10800000" flipH="1">
            <a:off x="0" y="728400"/>
            <a:ext cx="9144000" cy="408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0" y="711888"/>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0" name="Google Shape;20;p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lvl1pPr marL="457200" lvl="0" indent="-368300">
              <a:spcBef>
                <a:spcPts val="0"/>
              </a:spcBef>
              <a:spcAft>
                <a:spcPts val="0"/>
              </a:spcAft>
              <a:buClr>
                <a:srgbClr val="000000"/>
              </a:buClr>
              <a:buSzPts val="2200"/>
              <a:buChar char="●"/>
              <a:defRPr sz="2200">
                <a:solidFill>
                  <a:srgbClr val="000000"/>
                </a:solidFill>
              </a:defRPr>
            </a:lvl1pPr>
            <a:lvl2pPr marL="914400" lvl="1" indent="-355600">
              <a:spcBef>
                <a:spcPts val="1600"/>
              </a:spcBef>
              <a:spcAft>
                <a:spcPts val="0"/>
              </a:spcAft>
              <a:buClr>
                <a:srgbClr val="000000"/>
              </a:buClr>
              <a:buSzPts val="2000"/>
              <a:buChar char="○"/>
              <a:defRPr sz="2000">
                <a:solidFill>
                  <a:srgbClr val="000000"/>
                </a:solidFill>
              </a:defRPr>
            </a:lvl2pPr>
            <a:lvl3pPr marL="1371600" lvl="2" indent="-342900">
              <a:spcBef>
                <a:spcPts val="1600"/>
              </a:spcBef>
              <a:spcAft>
                <a:spcPts val="0"/>
              </a:spcAft>
              <a:buClr>
                <a:srgbClr val="000000"/>
              </a:buClr>
              <a:buSzPts val="1800"/>
              <a:buChar char="■"/>
              <a:defRPr sz="1800">
                <a:solidFill>
                  <a:srgbClr val="000000"/>
                </a:solidFill>
              </a:defRPr>
            </a:lvl3pPr>
            <a:lvl4pPr marL="1828800" lvl="3" indent="-330200">
              <a:spcBef>
                <a:spcPts val="1600"/>
              </a:spcBef>
              <a:spcAft>
                <a:spcPts val="0"/>
              </a:spcAft>
              <a:buClr>
                <a:srgbClr val="000000"/>
              </a:buClr>
              <a:buSzPts val="1600"/>
              <a:buChar char="●"/>
              <a:defRPr sz="1600">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523550" y="4813799"/>
            <a:ext cx="548700" cy="275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p:nvPr/>
        </p:nvSpPr>
        <p:spPr>
          <a:xfrm>
            <a:off x="471900" y="4803525"/>
            <a:ext cx="8133300" cy="29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UIT.CS2205.ResearchMethodology</a:t>
            </a:r>
            <a:endParaRPr b="1">
              <a:solidFill>
                <a:srgbClr val="FFFFFF"/>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7" name="Google Shape;27;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4" name="Google Shape;34;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0" name="Google Shape;40;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3" name="Google Shape;43;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8" name="Google Shape;48;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9" name="Google Shape;4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0" name="Google Shape;50;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txBox="1">
            <a:spLocks noGrp="1"/>
          </p:cNvSpPr>
          <p:nvPr>
            <p:ph type="body" idx="1"/>
          </p:nvPr>
        </p:nvSpPr>
        <p:spPr>
          <a:xfrm>
            <a:off x="57150" y="41634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5" name="Google Shape;55;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thanhph19-coder/CS2205.CH201"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hyperlink" Target="https://www.youtube.com/watch?v=CtG0tRj1_O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460950" y="1019950"/>
            <a:ext cx="822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t>ỨNG DỤNG TRA CỨU ẢNH KHUÔN MẶT BẰNG PHƯƠNG PHÁP BIỂU DIỄN ĐẶC TRƯNG ẢNH DƯỚI MÃ NHỊ PHÂN TRÊN HỆ ĐIỀU HÀNH THỜI GIAN THỰC QNX</a:t>
            </a:r>
            <a:endParaRPr sz="3000" b="1"/>
          </a:p>
        </p:txBody>
      </p:sp>
      <p:sp>
        <p:nvSpPr>
          <p:cNvPr id="67" name="Google Shape;67;p13"/>
          <p:cNvSpPr txBox="1">
            <a:spLocks noGrp="1"/>
          </p:cNvSpPr>
          <p:nvPr>
            <p:ph type="title"/>
          </p:nvPr>
        </p:nvSpPr>
        <p:spPr>
          <a:xfrm>
            <a:off x="2342647" y="2717400"/>
            <a:ext cx="45066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a:t>Phạm Hữu Thành - 240101075</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Tài liệu tham khảo</a:t>
            </a:r>
            <a:endParaRPr/>
          </a:p>
        </p:txBody>
      </p:sp>
      <p:sp>
        <p:nvSpPr>
          <p:cNvPr id="127" name="Google Shape;127;p22"/>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Arial"/>
              <a:buChar char="●"/>
            </a:pPr>
            <a:r>
              <a:rPr lang="en" sz="1600"/>
              <a:t>Lowe, D.: Distinctive Image Features from Scale-Invariant Keypoints. IJCV, 2004.</a:t>
            </a:r>
            <a:endParaRPr sz="1600"/>
          </a:p>
          <a:p>
            <a:pPr marL="457200" lvl="0" indent="-330200" algn="l" rtl="0">
              <a:spcBef>
                <a:spcPts val="0"/>
              </a:spcBef>
              <a:spcAft>
                <a:spcPts val="0"/>
              </a:spcAft>
              <a:buSzPts val="1600"/>
              <a:buFont typeface="Arial"/>
              <a:buChar char="●"/>
            </a:pPr>
            <a:r>
              <a:rPr lang="en" sz="1600"/>
              <a:t>Krizhevsky et al.: ImageNet Classification with Deep Convolutional Neural Networks. NeurIPS 2012.</a:t>
            </a:r>
            <a:endParaRPr sz="1600"/>
          </a:p>
          <a:p>
            <a:pPr marL="457200" lvl="0" indent="-330200" algn="l" rtl="0">
              <a:spcBef>
                <a:spcPts val="0"/>
              </a:spcBef>
              <a:spcAft>
                <a:spcPts val="0"/>
              </a:spcAft>
              <a:buSzPts val="1600"/>
              <a:buFont typeface="Arial"/>
              <a:buChar char="●"/>
            </a:pPr>
            <a:r>
              <a:rPr lang="en" sz="1600"/>
              <a:t>Schroff et al.: FaceNet: A Unified Embedding for Face Recognition and Clustering. CVPR 2015.</a:t>
            </a:r>
            <a:endParaRPr sz="1600"/>
          </a:p>
          <a:p>
            <a:pPr marL="457200" lvl="0" indent="-330200" algn="l" rtl="0">
              <a:spcBef>
                <a:spcPts val="0"/>
              </a:spcBef>
              <a:spcAft>
                <a:spcPts val="0"/>
              </a:spcAft>
              <a:buSzPts val="1600"/>
              <a:buFont typeface="Arial"/>
              <a:buChar char="●"/>
            </a:pPr>
            <a:r>
              <a:rPr lang="en" sz="1600"/>
              <a:t>Deng et al.: ArcFace: Additive Angular Margin Loss for Deep Face Recognition. CVPR 2019.</a:t>
            </a:r>
            <a:endParaRPr sz="1600"/>
          </a:p>
          <a:p>
            <a:pPr marL="457200" lvl="0" indent="-330200" algn="l" rtl="0">
              <a:spcBef>
                <a:spcPts val="0"/>
              </a:spcBef>
              <a:spcAft>
                <a:spcPts val="0"/>
              </a:spcAft>
              <a:buSzPts val="1600"/>
              <a:buFont typeface="Arial"/>
              <a:buChar char="●"/>
            </a:pPr>
            <a:r>
              <a:rPr lang="en" sz="1600"/>
              <a:t>Huang et al.: Labeled Faces in the Wild: A Database for Studying Face Recognition. UMass Amherst, 2007.</a:t>
            </a:r>
            <a:endParaRPr sz="1600"/>
          </a:p>
          <a:p>
            <a:pPr marL="457200" lvl="0" indent="-330200" algn="l" rtl="0">
              <a:spcBef>
                <a:spcPts val="0"/>
              </a:spcBef>
              <a:spcAft>
                <a:spcPts val="0"/>
              </a:spcAft>
              <a:buSzPts val="1600"/>
              <a:buFont typeface="Arial"/>
              <a:buChar char="●"/>
            </a:pPr>
            <a:r>
              <a:rPr lang="en" sz="1600"/>
              <a:t>ImageHash Project: Python Perceptual Image Hashing Library. https://pypi.org/project/ImageHash/</a:t>
            </a:r>
            <a:endParaRPr sz="1600"/>
          </a:p>
          <a:p>
            <a:pPr marL="457200" lvl="0" indent="-330200" algn="l" rtl="0">
              <a:spcBef>
                <a:spcPts val="0"/>
              </a:spcBef>
              <a:spcAft>
                <a:spcPts val="0"/>
              </a:spcAft>
              <a:buSzPts val="1600"/>
              <a:buFont typeface="Arial"/>
              <a:buChar char="●"/>
            </a:pPr>
            <a:r>
              <a:rPr lang="en" sz="1600"/>
              <a:t>PyWavelets Project: Wavelet Transforms in Python. https://pywavelets.readthedocs.io</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Tóm tắt </a:t>
            </a:r>
            <a:endParaRPr/>
          </a:p>
        </p:txBody>
      </p:sp>
      <p:sp>
        <p:nvSpPr>
          <p:cNvPr id="73" name="Google Shape;73;p14"/>
          <p:cNvSpPr txBox="1">
            <a:spLocks noGrp="1"/>
          </p:cNvSpPr>
          <p:nvPr>
            <p:ph type="body" idx="1"/>
          </p:nvPr>
        </p:nvSpPr>
        <p:spPr>
          <a:xfrm>
            <a:off x="471900" y="820500"/>
            <a:ext cx="569323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dirty="0"/>
              <a:t>Lớp: CS2205.</a:t>
            </a:r>
            <a:r>
              <a:rPr lang="en" sz="2300" dirty="0">
                <a:solidFill>
                  <a:srgbClr val="1D2125"/>
                </a:solidFill>
                <a:highlight>
                  <a:srgbClr val="FFFFFF"/>
                </a:highlight>
              </a:rPr>
              <a:t>CH201</a:t>
            </a:r>
            <a:endParaRPr dirty="0"/>
          </a:p>
          <a:p>
            <a:pPr marL="457200" lvl="0" indent="-368300" algn="l" rtl="0">
              <a:spcBef>
                <a:spcPts val="0"/>
              </a:spcBef>
              <a:spcAft>
                <a:spcPts val="0"/>
              </a:spcAft>
              <a:buSzPts val="2200"/>
              <a:buFont typeface="Arial"/>
              <a:buChar char="●"/>
            </a:pPr>
            <a:r>
              <a:rPr lang="en" dirty="0"/>
              <a:t>Link Github: </a:t>
            </a:r>
            <a:r>
              <a:rPr lang="en" u="sng" dirty="0">
                <a:solidFill>
                  <a:schemeClr val="hlink"/>
                </a:solidFill>
                <a:hlinkClick r:id="rId3"/>
              </a:rPr>
              <a:t>https://github.com/thanhph19-coder/CS2205.CH201</a:t>
            </a:r>
            <a:endParaRPr dirty="0"/>
          </a:p>
          <a:p>
            <a:pPr marL="457200" lvl="0" indent="-368300" algn="l" rtl="0">
              <a:spcBef>
                <a:spcPts val="0"/>
              </a:spcBef>
              <a:spcAft>
                <a:spcPts val="0"/>
              </a:spcAft>
              <a:buSzPts val="2200"/>
              <a:buChar char="●"/>
            </a:pPr>
            <a:r>
              <a:rPr lang="en" dirty="0"/>
              <a:t>Link YouTube video: </a:t>
            </a:r>
            <a:r>
              <a:rPr lang="en-US" dirty="0">
                <a:hlinkClick r:id="rId4"/>
              </a:rPr>
              <a:t>https://www.youtube.com/watch?v=CtG0tRj1_OA</a:t>
            </a:r>
            <a:endParaRPr dirty="0"/>
          </a:p>
          <a:p>
            <a:pPr marL="457200" lvl="0" indent="-368300" algn="l" rtl="0">
              <a:spcBef>
                <a:spcPts val="0"/>
              </a:spcBef>
              <a:spcAft>
                <a:spcPts val="0"/>
              </a:spcAft>
              <a:buSzPts val="2200"/>
              <a:buChar char="●"/>
            </a:pPr>
            <a:r>
              <a:rPr lang="en" dirty="0"/>
              <a:t>Phạm Hữu Thành - 240101075</a:t>
            </a: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914400" lvl="0" indent="0" algn="l" rtl="0">
              <a:spcBef>
                <a:spcPts val="1600"/>
              </a:spcBef>
              <a:spcAft>
                <a:spcPts val="1600"/>
              </a:spcAft>
              <a:buNone/>
            </a:pPr>
            <a:endParaRPr sz="1800" dirty="0"/>
          </a:p>
        </p:txBody>
      </p:sp>
      <p:pic>
        <p:nvPicPr>
          <p:cNvPr id="74" name="Google Shape;74;p14"/>
          <p:cNvPicPr preferRelativeResize="0"/>
          <p:nvPr/>
        </p:nvPicPr>
        <p:blipFill>
          <a:blip r:embed="rId5">
            <a:alphaModFix/>
          </a:blip>
          <a:stretch>
            <a:fillRect/>
          </a:stretch>
        </p:blipFill>
        <p:spPr>
          <a:xfrm>
            <a:off x="6446276" y="1087677"/>
            <a:ext cx="2247724" cy="24510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Giới thiệu</a:t>
            </a:r>
            <a:endParaRPr/>
          </a:p>
        </p:txBody>
      </p:sp>
      <p:sp>
        <p:nvSpPr>
          <p:cNvPr id="80" name="Google Shape;80;p15"/>
          <p:cNvSpPr txBox="1">
            <a:spLocks noGrp="1"/>
          </p:cNvSpPr>
          <p:nvPr>
            <p:ph type="body" idx="1"/>
          </p:nvPr>
        </p:nvSpPr>
        <p:spPr>
          <a:xfrm>
            <a:off x="471900" y="820500"/>
            <a:ext cx="76719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Dữ liệu hình ảnh khuôn mặt ngày càng gia tăng nhanh</a:t>
            </a:r>
            <a:endParaRPr/>
          </a:p>
          <a:p>
            <a:pPr marL="457200" lvl="0" indent="-368300" algn="l" rtl="0">
              <a:spcBef>
                <a:spcPts val="0"/>
              </a:spcBef>
              <a:spcAft>
                <a:spcPts val="0"/>
              </a:spcAft>
              <a:buSzPts val="2200"/>
              <a:buChar char="●"/>
            </a:pPr>
            <a:r>
              <a:rPr lang="en"/>
              <a:t>Nhu cầu tìm kiếm, truy vấn ảnh khuôn mặt trong</a:t>
            </a:r>
            <a:endParaRPr/>
          </a:p>
          <a:p>
            <a:pPr marL="914400" lvl="1" indent="-355600" algn="l" rtl="0">
              <a:spcBef>
                <a:spcPts val="0"/>
              </a:spcBef>
              <a:spcAft>
                <a:spcPts val="0"/>
              </a:spcAft>
              <a:buSzPts val="2000"/>
              <a:buChar char="○"/>
            </a:pPr>
            <a:r>
              <a:rPr lang="en"/>
              <a:t>An ninh – giám sát</a:t>
            </a:r>
            <a:endParaRPr/>
          </a:p>
          <a:p>
            <a:pPr marL="914400" lvl="1" indent="-355600" algn="l" rtl="0">
              <a:spcBef>
                <a:spcPts val="0"/>
              </a:spcBef>
              <a:spcAft>
                <a:spcPts val="0"/>
              </a:spcAft>
              <a:buSzPts val="2000"/>
              <a:buChar char="○"/>
            </a:pPr>
            <a:r>
              <a:rPr lang="en"/>
              <a:t>Quản lý dữ liệu ảnh</a:t>
            </a:r>
            <a:endParaRPr/>
          </a:p>
          <a:p>
            <a:pPr marL="914400" lvl="1" indent="-355600" algn="l" rtl="0">
              <a:spcBef>
                <a:spcPts val="0"/>
              </a:spcBef>
              <a:spcAft>
                <a:spcPts val="0"/>
              </a:spcAft>
              <a:buSzPts val="2000"/>
              <a:buChar char="○"/>
            </a:pPr>
            <a:r>
              <a:rPr lang="en"/>
              <a:t>Xác thực danh tính</a:t>
            </a:r>
            <a:endParaRPr/>
          </a:p>
          <a:p>
            <a:pPr marL="457200" lvl="0" indent="-368300" algn="l" rtl="0">
              <a:spcBef>
                <a:spcPts val="0"/>
              </a:spcBef>
              <a:spcAft>
                <a:spcPts val="0"/>
              </a:spcAft>
              <a:buSzPts val="2200"/>
              <a:buChar char="●"/>
            </a:pPr>
            <a:r>
              <a:rPr lang="en"/>
              <a:t>Thách thức:</a:t>
            </a:r>
            <a:endParaRPr/>
          </a:p>
          <a:p>
            <a:pPr marL="914400" lvl="1" indent="-355600" algn="l" rtl="0">
              <a:spcBef>
                <a:spcPts val="0"/>
              </a:spcBef>
              <a:spcAft>
                <a:spcPts val="0"/>
              </a:spcAft>
              <a:buSzPts val="2000"/>
              <a:buChar char="○"/>
            </a:pPr>
            <a:r>
              <a:rPr lang="en"/>
              <a:t>Dataset lớn</a:t>
            </a:r>
            <a:endParaRPr/>
          </a:p>
          <a:p>
            <a:pPr marL="914400" lvl="1" indent="-355600" algn="l" rtl="0">
              <a:spcBef>
                <a:spcPts val="0"/>
              </a:spcBef>
              <a:spcAft>
                <a:spcPts val="0"/>
              </a:spcAft>
              <a:buSzPts val="2000"/>
              <a:buChar char="○"/>
            </a:pPr>
            <a:r>
              <a:rPr lang="en"/>
              <a:t>Yêu cầu tốc độ nhanh</a:t>
            </a:r>
            <a:endParaRPr/>
          </a:p>
          <a:p>
            <a:pPr marL="914400" lvl="1" indent="-355600" algn="l" rtl="0">
              <a:spcBef>
                <a:spcPts val="0"/>
              </a:spcBef>
              <a:spcAft>
                <a:spcPts val="0"/>
              </a:spcAft>
              <a:buSzPts val="2000"/>
              <a:buChar char="○"/>
            </a:pPr>
            <a:r>
              <a:rPr lang="en"/>
              <a:t>Môi trường tài nguyên hạn chế, xử lý real-time</a:t>
            </a:r>
            <a:endParaRPr/>
          </a:p>
          <a:p>
            <a:pPr marL="457200" lvl="0" indent="-368300" algn="l" rtl="0">
              <a:spcBef>
                <a:spcPts val="0"/>
              </a:spcBef>
              <a:spcAft>
                <a:spcPts val="0"/>
              </a:spcAft>
              <a:buSzPts val="2200"/>
              <a:buChar char="●"/>
            </a:pPr>
            <a:r>
              <a:rPr lang="en" b="1"/>
              <a:t>Cần giải pháp nhẹ – nhanh – dễ triển khai</a:t>
            </a:r>
            <a:endParaRPr b="1"/>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81" name="Google Shape;81;p15"/>
          <p:cNvPicPr preferRelativeResize="0"/>
          <p:nvPr/>
        </p:nvPicPr>
        <p:blipFill>
          <a:blip r:embed="rId3">
            <a:alphaModFix/>
          </a:blip>
          <a:stretch>
            <a:fillRect/>
          </a:stretch>
        </p:blipFill>
        <p:spPr>
          <a:xfrm>
            <a:off x="7304113" y="3067971"/>
            <a:ext cx="1606101" cy="1483599"/>
          </a:xfrm>
          <a:prstGeom prst="rect">
            <a:avLst/>
          </a:prstGeom>
          <a:noFill/>
          <a:ln>
            <a:noFill/>
          </a:ln>
        </p:spPr>
      </p:pic>
      <p:pic>
        <p:nvPicPr>
          <p:cNvPr id="82" name="Google Shape;82;p15"/>
          <p:cNvPicPr preferRelativeResize="0"/>
          <p:nvPr/>
        </p:nvPicPr>
        <p:blipFill>
          <a:blip r:embed="rId4">
            <a:alphaModFix/>
          </a:blip>
          <a:stretch>
            <a:fillRect/>
          </a:stretch>
        </p:blipFill>
        <p:spPr>
          <a:xfrm>
            <a:off x="7304113" y="1362221"/>
            <a:ext cx="1606100" cy="1705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Mục tiêu</a:t>
            </a:r>
            <a:endParaRPr/>
          </a:p>
        </p:txBody>
      </p:sp>
      <p:sp>
        <p:nvSpPr>
          <p:cNvPr id="88" name="Google Shape;88;p16"/>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Xây dựng hệ thống tra cứu ảnh khuôn mặt dựa trên đặc trưng nhị phân</a:t>
            </a:r>
            <a:endParaRPr/>
          </a:p>
          <a:p>
            <a:pPr marL="457200" lvl="0" indent="-368300" algn="l" rtl="0">
              <a:spcBef>
                <a:spcPts val="0"/>
              </a:spcBef>
              <a:spcAft>
                <a:spcPts val="0"/>
              </a:spcAft>
              <a:buSzPts val="2200"/>
              <a:buFont typeface="Arial"/>
              <a:buChar char="●"/>
            </a:pPr>
            <a:r>
              <a:rPr lang="en"/>
              <a:t>Sử dụng Wavelet Hash (whash) thay cho Deep Learning</a:t>
            </a:r>
            <a:endParaRPr/>
          </a:p>
          <a:p>
            <a:pPr marL="457200" lvl="0" indent="-368300" algn="l" rtl="0">
              <a:spcBef>
                <a:spcPts val="0"/>
              </a:spcBef>
              <a:spcAft>
                <a:spcPts val="0"/>
              </a:spcAft>
              <a:buSzPts val="2200"/>
              <a:buFont typeface="Arial"/>
              <a:buChar char="●"/>
            </a:pPr>
            <a:r>
              <a:rPr lang="en"/>
              <a:t>Đảm bảo:</a:t>
            </a:r>
            <a:endParaRPr/>
          </a:p>
          <a:p>
            <a:pPr marL="914400" lvl="1" indent="-355600" algn="l" rtl="0">
              <a:spcBef>
                <a:spcPts val="0"/>
              </a:spcBef>
              <a:spcAft>
                <a:spcPts val="0"/>
              </a:spcAft>
              <a:buSzPts val="2000"/>
              <a:buFont typeface="Arial"/>
              <a:buChar char="○"/>
            </a:pPr>
            <a:r>
              <a:rPr lang="en"/>
              <a:t>Thời gian truy vấn nhanh (real-time)</a:t>
            </a:r>
            <a:endParaRPr/>
          </a:p>
          <a:p>
            <a:pPr marL="914400" lvl="1" indent="-355600" algn="l" rtl="0">
              <a:spcBef>
                <a:spcPts val="0"/>
              </a:spcBef>
              <a:spcAft>
                <a:spcPts val="0"/>
              </a:spcAft>
              <a:buSzPts val="2000"/>
              <a:buFont typeface="Arial"/>
              <a:buChar char="○"/>
            </a:pPr>
            <a:r>
              <a:rPr lang="en"/>
              <a:t>Độ chính xác chấp nhận được</a:t>
            </a:r>
            <a:endParaRPr/>
          </a:p>
          <a:p>
            <a:pPr marL="457200" lvl="0" indent="-368300" algn="l" rtl="0">
              <a:spcBef>
                <a:spcPts val="0"/>
              </a:spcBef>
              <a:spcAft>
                <a:spcPts val="0"/>
              </a:spcAft>
              <a:buSzPts val="2200"/>
              <a:buFont typeface="Arial"/>
              <a:buChar char="●"/>
            </a:pPr>
            <a:r>
              <a:rPr lang="en"/>
              <a:t>So sánh hiệu quả với:</a:t>
            </a:r>
            <a:endParaRPr/>
          </a:p>
          <a:p>
            <a:pPr marL="914400" lvl="1" indent="-355600" algn="l" rtl="0">
              <a:spcBef>
                <a:spcPts val="0"/>
              </a:spcBef>
              <a:spcAft>
                <a:spcPts val="0"/>
              </a:spcAft>
              <a:buSzPts val="2000"/>
              <a:buFont typeface="Arial"/>
              <a:buChar char="○"/>
            </a:pPr>
            <a:r>
              <a:rPr lang="en"/>
              <a:t>aHash, dHash, pHash</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thực hiện</a:t>
            </a:r>
            <a:endParaRPr/>
          </a:p>
        </p:txBody>
      </p:sp>
      <p:sp>
        <p:nvSpPr>
          <p:cNvPr id="94" name="Google Shape;94;p1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Nghiên cứu lý thuyết:</a:t>
            </a:r>
            <a:endParaRPr/>
          </a:p>
          <a:p>
            <a:pPr marL="914400" lvl="1" indent="-355600" algn="l" rtl="0">
              <a:spcBef>
                <a:spcPts val="0"/>
              </a:spcBef>
              <a:spcAft>
                <a:spcPts val="0"/>
              </a:spcAft>
              <a:buSzPts val="2000"/>
              <a:buFont typeface="Arial"/>
              <a:buChar char="○"/>
            </a:pPr>
            <a:r>
              <a:rPr lang="en"/>
              <a:t>Image Retrieval</a:t>
            </a:r>
            <a:endParaRPr/>
          </a:p>
          <a:p>
            <a:pPr marL="914400" lvl="1" indent="-355600" algn="l" rtl="0">
              <a:spcBef>
                <a:spcPts val="0"/>
              </a:spcBef>
              <a:spcAft>
                <a:spcPts val="0"/>
              </a:spcAft>
              <a:buSzPts val="2000"/>
              <a:buFont typeface="Arial"/>
              <a:buChar char="○"/>
            </a:pPr>
            <a:r>
              <a:rPr lang="en"/>
              <a:t>Perceptual Hash</a:t>
            </a:r>
            <a:endParaRPr/>
          </a:p>
          <a:p>
            <a:pPr marL="914400" lvl="1" indent="-355600" algn="l" rtl="0">
              <a:spcBef>
                <a:spcPts val="0"/>
              </a:spcBef>
              <a:spcAft>
                <a:spcPts val="0"/>
              </a:spcAft>
              <a:buSzPts val="2000"/>
              <a:buFont typeface="Arial"/>
              <a:buChar char="○"/>
            </a:pPr>
            <a:r>
              <a:rPr lang="en"/>
              <a:t>Hamming distance</a:t>
            </a:r>
            <a:endParaRPr/>
          </a:p>
          <a:p>
            <a:pPr marL="457200" lvl="0" indent="-368300" algn="l" rtl="0">
              <a:spcBef>
                <a:spcPts val="0"/>
              </a:spcBef>
              <a:spcAft>
                <a:spcPts val="0"/>
              </a:spcAft>
              <a:buSzPts val="2200"/>
              <a:buFont typeface="Arial"/>
              <a:buChar char="●"/>
            </a:pPr>
            <a:r>
              <a:rPr lang="en"/>
              <a:t>Xây dựng hệ thống trên hệ điều hành thời gian thực QNX:</a:t>
            </a:r>
            <a:endParaRPr/>
          </a:p>
          <a:p>
            <a:pPr marL="914400" lvl="1" indent="-355600" algn="l" rtl="0">
              <a:spcBef>
                <a:spcPts val="0"/>
              </a:spcBef>
              <a:spcAft>
                <a:spcPts val="0"/>
              </a:spcAft>
              <a:buSzPts val="2000"/>
              <a:buFont typeface="Arial"/>
              <a:buChar char="○"/>
            </a:pPr>
            <a:r>
              <a:rPr lang="en"/>
              <a:t>Tiền xử lý ảnh khuôn mặt</a:t>
            </a:r>
            <a:endParaRPr/>
          </a:p>
          <a:p>
            <a:pPr marL="914400" lvl="1" indent="-355600" algn="l" rtl="0">
              <a:spcBef>
                <a:spcPts val="0"/>
              </a:spcBef>
              <a:spcAft>
                <a:spcPts val="0"/>
              </a:spcAft>
              <a:buSzPts val="2000"/>
              <a:buFont typeface="Arial"/>
              <a:buChar char="○"/>
            </a:pPr>
            <a:r>
              <a:rPr lang="en"/>
              <a:t>Trích xuất đặc trưng whash</a:t>
            </a:r>
            <a:endParaRPr/>
          </a:p>
          <a:p>
            <a:pPr marL="914400" lvl="1" indent="-355600" algn="l" rtl="0">
              <a:spcBef>
                <a:spcPts val="0"/>
              </a:spcBef>
              <a:spcAft>
                <a:spcPts val="0"/>
              </a:spcAft>
              <a:buSzPts val="2000"/>
              <a:buFont typeface="Arial"/>
              <a:buChar char="○"/>
            </a:pPr>
            <a:r>
              <a:rPr lang="en"/>
              <a:t>Lưu trữ cơ sở dữ liệu hash</a:t>
            </a:r>
            <a:endParaRPr/>
          </a:p>
          <a:p>
            <a:pPr marL="914400" lvl="1" indent="-355600" algn="l" rtl="0">
              <a:spcBef>
                <a:spcPts val="0"/>
              </a:spcBef>
              <a:spcAft>
                <a:spcPts val="0"/>
              </a:spcAft>
              <a:buSzPts val="2000"/>
              <a:buFont typeface="Arial"/>
              <a:buChar char="○"/>
            </a:pPr>
            <a:r>
              <a:rPr lang="en"/>
              <a:t>Truy vấn Top-K ảnh tương tự</a:t>
            </a:r>
            <a:endParaRPr/>
          </a:p>
          <a:p>
            <a:pPr marL="457200" lvl="0" indent="-368300" algn="l" rtl="0">
              <a:spcBef>
                <a:spcPts val="0"/>
              </a:spcBef>
              <a:spcAft>
                <a:spcPts val="0"/>
              </a:spcAft>
              <a:buSzPts val="2200"/>
              <a:buFont typeface="Arial"/>
              <a:buChar char="●"/>
            </a:pPr>
            <a:r>
              <a:rPr lang="en"/>
              <a:t>Đánh giá thực nghiệm trên dataset LFW</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Phương pháp đề xuất</a:t>
            </a:r>
            <a:endParaRPr/>
          </a:p>
        </p:txBody>
      </p:sp>
      <p:sp>
        <p:nvSpPr>
          <p:cNvPr id="100" name="Google Shape;100;p18"/>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Pipeline hệ thống:</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01" name="Google Shape;101;p18"/>
          <p:cNvPicPr preferRelativeResize="0"/>
          <p:nvPr/>
        </p:nvPicPr>
        <p:blipFill rotWithShape="1">
          <a:blip r:embed="rId3">
            <a:alphaModFix/>
          </a:blip>
          <a:srcRect t="27551" b="32992"/>
          <a:stretch/>
        </p:blipFill>
        <p:spPr>
          <a:xfrm>
            <a:off x="786575" y="1714525"/>
            <a:ext cx="7715251" cy="2029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Dữ liệu &amp; Thiết lập</a:t>
            </a:r>
            <a:endParaRPr/>
          </a:p>
        </p:txBody>
      </p:sp>
      <p:sp>
        <p:nvSpPr>
          <p:cNvPr id="107" name="Google Shape;107;p19"/>
          <p:cNvSpPr txBox="1">
            <a:spLocks noGrp="1"/>
          </p:cNvSpPr>
          <p:nvPr>
            <p:ph type="body" idx="1"/>
          </p:nvPr>
        </p:nvSpPr>
        <p:spPr>
          <a:xfrm>
            <a:off x="471900" y="820500"/>
            <a:ext cx="28785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Dataset: Labeled Faces in the Wild (LFW)</a:t>
            </a:r>
            <a:endParaRPr/>
          </a:p>
          <a:p>
            <a:pPr marL="914400" lvl="1" indent="-355600" algn="l" rtl="0">
              <a:spcBef>
                <a:spcPts val="0"/>
              </a:spcBef>
              <a:spcAft>
                <a:spcPts val="0"/>
              </a:spcAft>
              <a:buSzPts val="2000"/>
              <a:buFont typeface="Arial"/>
              <a:buChar char="○"/>
            </a:pPr>
            <a:r>
              <a:rPr lang="en"/>
              <a:t>~13.000 ảnh</a:t>
            </a:r>
            <a:endParaRPr/>
          </a:p>
          <a:p>
            <a:pPr marL="914400" lvl="1" indent="-355600" algn="l" rtl="0">
              <a:spcBef>
                <a:spcPts val="0"/>
              </a:spcBef>
              <a:spcAft>
                <a:spcPts val="0"/>
              </a:spcAft>
              <a:buSzPts val="2000"/>
              <a:buFont typeface="Arial"/>
              <a:buChar char="○"/>
            </a:pPr>
            <a:r>
              <a:rPr lang="en"/>
              <a:t>5.749 người</a:t>
            </a:r>
            <a:endParaRPr/>
          </a:p>
          <a:p>
            <a:pPr marL="457200" lvl="0" indent="-368300" algn="l" rtl="0">
              <a:spcBef>
                <a:spcPts val="0"/>
              </a:spcBef>
              <a:spcAft>
                <a:spcPts val="0"/>
              </a:spcAft>
              <a:buSzPts val="2200"/>
              <a:buFont typeface="Arial"/>
              <a:buChar char="●"/>
            </a:pPr>
            <a:r>
              <a:rPr lang="en"/>
              <a:t>Số lượng sử dụng:</a:t>
            </a:r>
            <a:endParaRPr/>
          </a:p>
          <a:p>
            <a:pPr marL="914400" lvl="1" indent="-355600" algn="l" rtl="0">
              <a:spcBef>
                <a:spcPts val="0"/>
              </a:spcBef>
              <a:spcAft>
                <a:spcPts val="0"/>
              </a:spcAft>
              <a:buSzPts val="2000"/>
              <a:buFont typeface="Arial"/>
              <a:buChar char="○"/>
            </a:pPr>
            <a:r>
              <a:rPr lang="en"/>
              <a:t>≥ 5.000 ảnh gallery</a:t>
            </a:r>
            <a:endParaRPr/>
          </a:p>
          <a:p>
            <a:pPr marL="914400" lvl="1" indent="-355600" algn="l" rtl="0">
              <a:spcBef>
                <a:spcPts val="0"/>
              </a:spcBef>
              <a:spcAft>
                <a:spcPts val="0"/>
              </a:spcAft>
              <a:buSzPts val="2000"/>
              <a:buFont typeface="Arial"/>
              <a:buChar char="○"/>
            </a:pPr>
            <a:r>
              <a:rPr lang="en"/>
              <a:t>50 ảnh query</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08" name="Google Shape;108;p19"/>
          <p:cNvPicPr preferRelativeResize="0"/>
          <p:nvPr/>
        </p:nvPicPr>
        <p:blipFill>
          <a:blip r:embed="rId3">
            <a:alphaModFix/>
          </a:blip>
          <a:stretch>
            <a:fillRect/>
          </a:stretch>
        </p:blipFill>
        <p:spPr>
          <a:xfrm>
            <a:off x="3169075" y="994450"/>
            <a:ext cx="5848724" cy="2933150"/>
          </a:xfrm>
          <a:prstGeom prst="rect">
            <a:avLst/>
          </a:prstGeom>
          <a:noFill/>
          <a:ln>
            <a:noFill/>
          </a:ln>
        </p:spPr>
      </p:pic>
      <p:sp>
        <p:nvSpPr>
          <p:cNvPr id="109" name="Google Shape;109;p19"/>
          <p:cNvSpPr txBox="1">
            <a:spLocks noGrp="1"/>
          </p:cNvSpPr>
          <p:nvPr>
            <p:ph type="body" idx="1"/>
          </p:nvPr>
        </p:nvSpPr>
        <p:spPr>
          <a:xfrm>
            <a:off x="3169075" y="4043275"/>
            <a:ext cx="5848800" cy="470400"/>
          </a:xfrm>
          <a:prstGeom prst="rect">
            <a:avLst/>
          </a:prstGeom>
        </p:spPr>
        <p:txBody>
          <a:bodyPr spcFirstLastPara="1" wrap="square" lIns="91425" tIns="91425" rIns="91425" bIns="91425" anchor="t" anchorCtr="0">
            <a:noAutofit/>
          </a:bodyPr>
          <a:lstStyle/>
          <a:p>
            <a:pPr marL="914400" lvl="0" indent="0" algn="l" rtl="0">
              <a:spcBef>
                <a:spcPts val="0"/>
              </a:spcBef>
              <a:spcAft>
                <a:spcPts val="1600"/>
              </a:spcAft>
              <a:buNone/>
            </a:pPr>
            <a:r>
              <a:rPr lang="en" sz="1800" i="1"/>
              <a:t>Kiến trúc logic của hệ thống nhúng sẽ xây dựng</a:t>
            </a:r>
            <a:endParaRPr sz="1800" i="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Kết quả dự kiến</a:t>
            </a:r>
            <a:endParaRPr/>
          </a:p>
        </p:txBody>
      </p:sp>
      <p:sp>
        <p:nvSpPr>
          <p:cNvPr id="115" name="Google Shape;115;p20"/>
          <p:cNvSpPr txBox="1">
            <a:spLocks noGrp="1"/>
          </p:cNvSpPr>
          <p:nvPr>
            <p:ph type="body" idx="1"/>
          </p:nvPr>
        </p:nvSpPr>
        <p:spPr>
          <a:xfrm>
            <a:off x="471900" y="820500"/>
            <a:ext cx="65349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dirty="0"/>
              <a:t>whash đạt độ chính xác cao nhất</a:t>
            </a:r>
            <a:endParaRPr dirty="0"/>
          </a:p>
          <a:p>
            <a:pPr marL="914400" lvl="1" indent="-355600" algn="l" rtl="0">
              <a:spcBef>
                <a:spcPts val="0"/>
              </a:spcBef>
              <a:spcAft>
                <a:spcPts val="0"/>
              </a:spcAft>
              <a:buSzPts val="2000"/>
              <a:buFont typeface="Arial"/>
              <a:buChar char="○"/>
            </a:pPr>
            <a:r>
              <a:rPr lang="en" dirty="0"/>
              <a:t>mAP ≈ 0.85</a:t>
            </a:r>
            <a:endParaRPr dirty="0"/>
          </a:p>
          <a:p>
            <a:pPr marL="457200" lvl="0" indent="-368300" algn="l" rtl="0">
              <a:spcBef>
                <a:spcPts val="0"/>
              </a:spcBef>
              <a:spcAft>
                <a:spcPts val="0"/>
              </a:spcAft>
              <a:buSzPts val="2200"/>
              <a:buFont typeface="Arial"/>
              <a:buChar char="●"/>
            </a:pPr>
            <a:r>
              <a:rPr lang="en" dirty="0"/>
              <a:t>Thời gian truy vấn:</a:t>
            </a:r>
            <a:endParaRPr dirty="0"/>
          </a:p>
          <a:p>
            <a:pPr marL="914400" lvl="1" indent="-355600" algn="l" rtl="0">
              <a:spcBef>
                <a:spcPts val="0"/>
              </a:spcBef>
              <a:spcAft>
                <a:spcPts val="0"/>
              </a:spcAft>
              <a:buSzPts val="2000"/>
              <a:buFont typeface="Arial"/>
              <a:buChar char="○"/>
            </a:pPr>
            <a:r>
              <a:rPr lang="en" dirty="0"/>
              <a:t>~3–4 ms / query</a:t>
            </a:r>
            <a:endParaRPr dirty="0"/>
          </a:p>
          <a:p>
            <a:pPr marL="914400" lvl="1" indent="-355600" algn="l" rtl="0">
              <a:spcBef>
                <a:spcPts val="0"/>
              </a:spcBef>
              <a:spcAft>
                <a:spcPts val="0"/>
              </a:spcAft>
              <a:buSzPts val="2000"/>
              <a:buFont typeface="Arial"/>
              <a:buChar char="○"/>
            </a:pPr>
            <a:r>
              <a:rPr lang="en" dirty="0"/>
              <a:t>Đáp ứng yêu cầu real-time</a:t>
            </a:r>
            <a:endParaRPr dirty="0"/>
          </a:p>
          <a:p>
            <a:pPr marL="457200" lvl="0" indent="-368300" algn="l" rtl="0">
              <a:spcBef>
                <a:spcPts val="0"/>
              </a:spcBef>
              <a:spcAft>
                <a:spcPts val="0"/>
              </a:spcAft>
              <a:buSzPts val="2200"/>
              <a:buFont typeface="Arial"/>
              <a:buChar char="●"/>
            </a:pPr>
            <a:r>
              <a:rPr lang="en" dirty="0"/>
              <a:t>So với các hash khác:</a:t>
            </a:r>
            <a:endParaRPr dirty="0"/>
          </a:p>
          <a:p>
            <a:pPr marL="914400" lvl="1" indent="-355600" algn="l" rtl="0">
              <a:spcBef>
                <a:spcPts val="0"/>
              </a:spcBef>
              <a:spcAft>
                <a:spcPts val="0"/>
              </a:spcAft>
              <a:buSzPts val="2000"/>
              <a:buFont typeface="Arial"/>
              <a:buChar char="○"/>
            </a:pPr>
            <a:r>
              <a:rPr lang="en" dirty="0"/>
              <a:t>Chính xác hơn aHash, dHash, pHash</a:t>
            </a:r>
            <a:endParaRPr dirty="0"/>
          </a:p>
          <a:p>
            <a:pPr marL="914400" lvl="1" indent="-355600" algn="l" rtl="0">
              <a:spcBef>
                <a:spcPts val="0"/>
              </a:spcBef>
              <a:spcAft>
                <a:spcPts val="0"/>
              </a:spcAft>
              <a:buSzPts val="2000"/>
              <a:buFont typeface="Arial"/>
              <a:buChar char="○"/>
            </a:pPr>
            <a:r>
              <a:rPr lang="en" dirty="0"/>
              <a:t>Chậm hơn một chút nhưng chấp nhận được</a:t>
            </a:r>
            <a:endParaRPr dirty="0"/>
          </a:p>
          <a:p>
            <a:pPr marL="457200" lvl="0" indent="-368300" algn="l" rtl="0">
              <a:spcBef>
                <a:spcPts val="0"/>
              </a:spcBef>
              <a:spcAft>
                <a:spcPts val="0"/>
              </a:spcAft>
              <a:buSzPts val="2200"/>
              <a:buFont typeface="Arial"/>
              <a:buChar char="●"/>
            </a:pPr>
            <a:r>
              <a:rPr lang="en" dirty="0"/>
              <a:t>👉 Cân bằng tốt giữa tốc độ – độ chính xác</a:t>
            </a: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914400" lvl="0" indent="0" algn="l" rtl="0">
              <a:spcBef>
                <a:spcPts val="1600"/>
              </a:spcBef>
              <a:spcAft>
                <a:spcPts val="1600"/>
              </a:spcAft>
              <a:buNone/>
            </a:pPr>
            <a:endParaRPr sz="1800" dirty="0"/>
          </a:p>
        </p:txBody>
      </p:sp>
      <p:pic>
        <p:nvPicPr>
          <p:cNvPr id="2" name="Picture 1">
            <a:extLst>
              <a:ext uri="{FF2B5EF4-FFF2-40B4-BE49-F238E27FC236}">
                <a16:creationId xmlns:a16="http://schemas.microsoft.com/office/drawing/2014/main" id="{67CD17BA-682D-7F49-400B-FFDCF6DEF349}"/>
              </a:ext>
            </a:extLst>
          </p:cNvPr>
          <p:cNvPicPr>
            <a:picLocks noChangeAspect="1"/>
          </p:cNvPicPr>
          <p:nvPr/>
        </p:nvPicPr>
        <p:blipFill>
          <a:blip r:embed="rId3"/>
          <a:stretch>
            <a:fillRect/>
          </a:stretch>
        </p:blipFill>
        <p:spPr>
          <a:xfrm>
            <a:off x="5590255" y="820500"/>
            <a:ext cx="3478117" cy="24949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Kết luận</a:t>
            </a:r>
            <a:endParaRPr/>
          </a:p>
        </p:txBody>
      </p:sp>
      <p:sp>
        <p:nvSpPr>
          <p:cNvPr id="121" name="Google Shape;121;p21"/>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Xây dựng hệ thống:</a:t>
            </a:r>
            <a:endParaRPr/>
          </a:p>
          <a:p>
            <a:pPr marL="914400" lvl="1" indent="-355600" algn="l" rtl="0">
              <a:spcBef>
                <a:spcPts val="0"/>
              </a:spcBef>
              <a:spcAft>
                <a:spcPts val="0"/>
              </a:spcAft>
              <a:buSzPts val="2000"/>
              <a:buFont typeface="Arial"/>
              <a:buChar char="○"/>
            </a:pPr>
            <a:r>
              <a:rPr lang="en"/>
              <a:t>Truy vấn ảnh khuôn mặt</a:t>
            </a:r>
            <a:endParaRPr/>
          </a:p>
          <a:p>
            <a:pPr marL="914400" lvl="1" indent="-355600" algn="l" rtl="0">
              <a:spcBef>
                <a:spcPts val="0"/>
              </a:spcBef>
              <a:spcAft>
                <a:spcPts val="0"/>
              </a:spcAft>
              <a:buSzPts val="2000"/>
              <a:buFont typeface="Arial"/>
              <a:buChar char="○"/>
            </a:pPr>
            <a:r>
              <a:rPr lang="en"/>
              <a:t>Dựa trên Wavelet Hash</a:t>
            </a:r>
            <a:endParaRPr/>
          </a:p>
          <a:p>
            <a:pPr marL="914400" lvl="1" indent="-355600" algn="l" rtl="0">
              <a:spcBef>
                <a:spcPts val="0"/>
              </a:spcBef>
              <a:spcAft>
                <a:spcPts val="0"/>
              </a:spcAft>
              <a:buSzPts val="2000"/>
              <a:buFont typeface="Arial"/>
              <a:buChar char="○"/>
            </a:pPr>
            <a:r>
              <a:rPr lang="en"/>
              <a:t>Phù hợp môi trường QNX</a:t>
            </a:r>
            <a:endParaRPr/>
          </a:p>
          <a:p>
            <a:pPr marL="457200" lvl="0" indent="-368300" algn="l" rtl="0">
              <a:spcBef>
                <a:spcPts val="0"/>
              </a:spcBef>
              <a:spcAft>
                <a:spcPts val="0"/>
              </a:spcAft>
              <a:buSzPts val="2200"/>
              <a:buFont typeface="Arial"/>
              <a:buChar char="●"/>
            </a:pPr>
            <a:r>
              <a:rPr lang="en"/>
              <a:t>Ưu điểm:</a:t>
            </a:r>
            <a:endParaRPr/>
          </a:p>
          <a:p>
            <a:pPr marL="914400" lvl="1" indent="-355600" algn="l" rtl="0">
              <a:spcBef>
                <a:spcPts val="0"/>
              </a:spcBef>
              <a:spcAft>
                <a:spcPts val="0"/>
              </a:spcAft>
              <a:buSzPts val="2000"/>
              <a:buFont typeface="Arial"/>
              <a:buChar char="○"/>
            </a:pPr>
            <a:r>
              <a:rPr lang="en"/>
              <a:t>Nhẹ, nhanh, không cần huấn luyện</a:t>
            </a:r>
            <a:endParaRPr/>
          </a:p>
          <a:p>
            <a:pPr marL="914400" lvl="1" indent="-355600" algn="l" rtl="0">
              <a:spcBef>
                <a:spcPts val="0"/>
              </a:spcBef>
              <a:spcAft>
                <a:spcPts val="0"/>
              </a:spcAft>
              <a:buSzPts val="2000"/>
              <a:buFont typeface="Arial"/>
              <a:buChar char="○"/>
            </a:pPr>
            <a:r>
              <a:rPr lang="en"/>
              <a:t>Dễ triển khai trên hệ nhúng</a:t>
            </a:r>
            <a:endParaRPr/>
          </a:p>
          <a:p>
            <a:pPr marL="457200" lvl="0" indent="-368300" algn="l" rtl="0">
              <a:spcBef>
                <a:spcPts val="0"/>
              </a:spcBef>
              <a:spcAft>
                <a:spcPts val="0"/>
              </a:spcAft>
              <a:buSzPts val="2200"/>
              <a:buFont typeface="Arial"/>
              <a:buChar char="●"/>
            </a:pPr>
            <a:r>
              <a:rPr lang="en"/>
              <a:t>Hạn chế:</a:t>
            </a:r>
            <a:endParaRPr/>
          </a:p>
          <a:p>
            <a:pPr marL="914400" lvl="1" indent="-355600" algn="l" rtl="0">
              <a:spcBef>
                <a:spcPts val="0"/>
              </a:spcBef>
              <a:spcAft>
                <a:spcPts val="0"/>
              </a:spcAft>
              <a:buSzPts val="2000"/>
              <a:buFont typeface="Arial"/>
              <a:buChar char="○"/>
            </a:pPr>
            <a:r>
              <a:rPr lang="en"/>
              <a:t>Nhạy với góc chụp, che khuất</a:t>
            </a: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spTree>
  </p:cSld>
  <p:clrMapOvr>
    <a:masterClrMapping/>
  </p:clrMapOvr>
</p:sld>
</file>

<file path=ppt/theme/theme1.xml><?xml version="1.0" encoding="utf-8"?>
<a:theme xmlns:a="http://schemas.openxmlformats.org/drawingml/2006/main" name="Material - R01">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1108</Words>
  <Application>Microsoft Office PowerPoint</Application>
  <PresentationFormat>On-screen Show (16:9)</PresentationFormat>
  <Paragraphs>105</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Roboto</vt:lpstr>
      <vt:lpstr>Arial</vt:lpstr>
      <vt:lpstr>Material - R01</vt:lpstr>
      <vt:lpstr>ỨNG DỤNG TRA CỨU ẢNH KHUÔN MẶT BẰNG PHƯƠNG PHÁP BIỂU DIỄN ĐẶC TRƯNG ẢNH DƯỚI MÃ NHỊ PHÂN TRÊN HỆ ĐIỀU HÀNH THỜI GIAN THỰC QNX</vt:lpstr>
      <vt:lpstr>Tóm tắt </vt:lpstr>
      <vt:lpstr>Giới thiệu</vt:lpstr>
      <vt:lpstr>Mục tiêu</vt:lpstr>
      <vt:lpstr>Nội dung thực hiện</vt:lpstr>
      <vt:lpstr>Phương pháp đề xuất</vt:lpstr>
      <vt:lpstr>Dữ liệu &amp; Thiết lập</vt:lpstr>
      <vt:lpstr>Kết quả dự kiến</vt:lpstr>
      <vt:lpstr>Kết luận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Phạm Hữu Thành</cp:lastModifiedBy>
  <cp:revision>4</cp:revision>
  <dcterms:modified xsi:type="dcterms:W3CDTF">2026-01-03T14:22:51Z</dcterms:modified>
</cp:coreProperties>
</file>